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5"/>
    <p:restoredTop sz="96405"/>
  </p:normalViewPr>
  <p:slideViewPr>
    <p:cSldViewPr snapToGrid="0" snapToObjects="1">
      <p:cViewPr varScale="1">
        <p:scale>
          <a:sx n="130" d="100"/>
          <a:sy n="13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mag.ru/articles/otvetstvennost-za-uvolnenie-rabotnikov-predpensionnogo-vozrasta" TargetMode="External"/><Relationship Id="rId2" Type="http://schemas.openxmlformats.org/officeDocument/2006/relationships/hyperlink" Target="https://spmag.ru/articles/procedura-sokrashcheniya-sotrudnik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pmag.ru/away2.php?req=doc&amp;base=LAW&amp;n=314616&amp;dst=100029&amp;date=26.06.2020&amp;demo=1" TargetMode="External"/><Relationship Id="rId4" Type="http://schemas.openxmlformats.org/officeDocument/2006/relationships/hyperlink" Target="https://spmag.ru/away2.php?req=doc&amp;base=LAW&amp;n=354576&amp;dst=2503&amp;date=26.06.2020&amp;demo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mag.ru/articles/kogo-nelzya-sokratit" TargetMode="External"/><Relationship Id="rId2" Type="http://schemas.openxmlformats.org/officeDocument/2006/relationships/hyperlink" Target="https://spmag.ru/articles/prikaz-o-sokrashchenii-sht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mag.ru/articles/uvedomlenie-o-sokrashchenii" TargetMode="External"/><Relationship Id="rId4" Type="http://schemas.openxmlformats.org/officeDocument/2006/relationships/hyperlink" Target="https://spmag.ru/away2.php?req=doc&amp;base=LAW&amp;n=351274&amp;dst=775&amp;date=26.06.2020&amp;demo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mag.ru/articles/kak-poschitat-neispolzovannyy-otpusk-pri-uvolnenii" TargetMode="External"/><Relationship Id="rId2" Type="http://schemas.openxmlformats.org/officeDocument/2006/relationships/hyperlink" Target="https://spmag.ru/articles/kompensacii-pri-uvolnenii-po-sokrashcheniyu-sht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mag.ru/away2.php?req=doc&amp;base=LAW&amp;n=351274&amp;dst=101127&amp;date=26.06.2020&amp;demo=1" TargetMode="External"/><Relationship Id="rId4" Type="http://schemas.openxmlformats.org/officeDocument/2006/relationships/hyperlink" Target="https://spmag.ru/articles/std-r-svedeniya-o-trudovoy-deyatelnosti-rabotnik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pmag.ru/away2.php?req=doc&amp;base=LAW&amp;n=354867&amp;dst=100002%2C1&amp;date=26.06.2020&amp;demo=1" TargetMode="External"/><Relationship Id="rId3" Type="http://schemas.openxmlformats.org/officeDocument/2006/relationships/hyperlink" Target="https://spmag.ru/articles/chto-takoe-strahovoy-stazh-dlya-pensii" TargetMode="External"/><Relationship Id="rId7" Type="http://schemas.openxmlformats.org/officeDocument/2006/relationships/hyperlink" Target="https://spmag.ru/away2.php?req=doc&amp;base=LAW&amp;n=351258&amp;dst=648&amp;date=26.06.2020&amp;demo=1" TargetMode="External"/><Relationship Id="rId2" Type="http://schemas.openxmlformats.org/officeDocument/2006/relationships/hyperlink" Target="https://spmag.ru/articles/dosrochnoe-oformlenie-pensii-pri-sokrashchen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rticles/razmer-posobiya-po-bezrabotice-v-2019-godu" TargetMode="External"/><Relationship Id="rId5" Type="http://schemas.openxmlformats.org/officeDocument/2006/relationships/hyperlink" Target="https://spmag.ru/away2.php?req=doc&amp;base=LAW&amp;n=351258&amp;dst=640&amp;date=26.06.2020&amp;demo=1" TargetMode="External"/><Relationship Id="rId4" Type="http://schemas.openxmlformats.org/officeDocument/2006/relationships/hyperlink" Target="https://spmag.ru/articles/kak-poluchit-status-bezrabotnog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7C4E-AF88-B046-8580-6E464F5D7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Гарантии при увольнении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A4225-B7FE-F544-AC92-0110D6E72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7342" y="4693430"/>
            <a:ext cx="25563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Предпенсионеры выполнили план по переобучению">
            <a:extLst>
              <a:ext uri="{FF2B5EF4-FFF2-40B4-BE49-F238E27FC236}">
                <a16:creationId xmlns:a16="http://schemas.microsoft.com/office/drawing/2014/main" id="{3E7177E7-8481-384C-B3A8-B1169B5C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51" y="3542693"/>
            <a:ext cx="2637884" cy="17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F41-B4A5-494D-98C3-1D204F4C02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6954" y="982663"/>
            <a:ext cx="9959975" cy="130333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численности или штата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94796-4FC4-8644-B534-2EE9FF77F1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6917" y="2103438"/>
            <a:ext cx="10550012" cy="4092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Механизмов, защищающих </a:t>
            </a:r>
            <a:r>
              <a:rPr lang="ru-RU" sz="1600" dirty="0" err="1"/>
              <a:t>предпенсионеров</a:t>
            </a:r>
            <a:r>
              <a:rPr lang="ru-RU" sz="1600" dirty="0"/>
              <a:t> от сокращения, законодатели не ввели.</a:t>
            </a:r>
            <a:br>
              <a:rPr lang="ru-RU" sz="1600" dirty="0"/>
            </a:br>
            <a:r>
              <a:rPr lang="ru-RU" sz="1600" b="1" dirty="0"/>
              <a:t>Можно ли уволить </a:t>
            </a:r>
            <a:r>
              <a:rPr lang="ru-RU" sz="1600" b="1" dirty="0" err="1"/>
              <a:t>предпенсионера</a:t>
            </a:r>
            <a:r>
              <a:rPr lang="ru-RU" sz="1600" b="1" dirty="0"/>
              <a:t> по сокращению? ДА!</a:t>
            </a:r>
            <a:br>
              <a:rPr lang="ru-RU" sz="1600" dirty="0"/>
            </a:br>
            <a:r>
              <a:rPr lang="ru-RU" sz="1600" dirty="0"/>
              <a:t>Работодатель может </a:t>
            </a:r>
            <a:r>
              <a:rPr lang="ru-RU" sz="1600" u="sng" dirty="0">
                <a:hlinkClick r:id="rId2"/>
              </a:rPr>
              <a:t>сократить сотрудника</a:t>
            </a:r>
            <a:r>
              <a:rPr lang="ru-RU" sz="1600" dirty="0"/>
              <a:t> </a:t>
            </a:r>
            <a:r>
              <a:rPr lang="ru-RU" sz="1600" dirty="0" err="1"/>
              <a:t>предпенсионного</a:t>
            </a:r>
            <a:r>
              <a:rPr lang="ru-RU" sz="1600" dirty="0"/>
              <a:t> возраста, и вправе сделать это по обычной процедуре. </a:t>
            </a:r>
          </a:p>
          <a:p>
            <a:pPr marL="0" indent="0">
              <a:buNone/>
            </a:pPr>
            <a:r>
              <a:rPr lang="ru-RU" sz="1600" dirty="0"/>
              <a:t>В Трудовом кодексе никаких преференций на оставление в штате таких работников не существует. Но они могут быть прописаны в отраслевом соглашении или коллективном договоре. </a:t>
            </a:r>
          </a:p>
          <a:p>
            <a:pPr marL="0" indent="0">
              <a:buNone/>
            </a:pPr>
            <a:r>
              <a:rPr lang="ru-RU" sz="1600" dirty="0"/>
              <a:t>Например, когда в текст указанных документов включается пункт, устанавливающий, что работники-</a:t>
            </a:r>
            <a:r>
              <a:rPr lang="ru-RU" sz="1600" dirty="0" err="1"/>
              <a:t>предпенсионеры</a:t>
            </a:r>
            <a:r>
              <a:rPr lang="ru-RU" sz="1600" dirty="0"/>
              <a:t> не попадают под сокращение штатных единиц.</a:t>
            </a:r>
            <a:br>
              <a:rPr lang="ru-RU" sz="1600" dirty="0"/>
            </a:br>
            <a:r>
              <a:rPr lang="ru-RU" sz="1600" dirty="0"/>
              <a:t>Руководству компании нужно не допускать необоснованных увольнений таких лиц, так как это является </a:t>
            </a:r>
            <a:r>
              <a:rPr lang="ru-RU" sz="1600" u="sng" dirty="0">
                <a:hlinkClick r:id="rId3"/>
              </a:rPr>
              <a:t>преступлением</a:t>
            </a:r>
            <a:r>
              <a:rPr lang="ru-RU" sz="1600" dirty="0"/>
              <a:t> (Уголовный кодекс РФ, ст. </a:t>
            </a:r>
            <a:r>
              <a:rPr lang="ru-RU" sz="1600" u="sng" dirty="0">
                <a:hlinkClick r:id="rId4"/>
              </a:rPr>
              <a:t>144.1</a:t>
            </a:r>
            <a:r>
              <a:rPr lang="ru-RU" sz="1600" dirty="0"/>
              <a:t>). </a:t>
            </a:r>
          </a:p>
          <a:p>
            <a:pPr marL="0" indent="0">
              <a:buNone/>
            </a:pPr>
            <a:r>
              <a:rPr lang="ru-RU" sz="1600" dirty="0"/>
              <a:t>За его совершение виновное лицо наказывается:</a:t>
            </a:r>
            <a:br>
              <a:rPr lang="ru-RU" sz="1600" dirty="0"/>
            </a:br>
            <a:r>
              <a:rPr lang="ru-RU" sz="1600" dirty="0"/>
              <a:t>либо штрафом (до 200 тыс. руб. или в размере общего дохода осужденного за период до полутора лет);</a:t>
            </a:r>
            <a:br>
              <a:rPr lang="ru-RU" sz="1600" dirty="0"/>
            </a:br>
            <a:r>
              <a:rPr lang="ru-RU" sz="1600" dirty="0"/>
              <a:t>либо обязательными работами (максимум 360 часов).</a:t>
            </a:r>
            <a:br>
              <a:rPr lang="ru-RU" sz="1600" dirty="0"/>
            </a:br>
            <a:r>
              <a:rPr lang="ru-RU" sz="1600" dirty="0"/>
              <a:t>Сокращение </a:t>
            </a:r>
            <a:r>
              <a:rPr lang="ru-RU" sz="1600" dirty="0" err="1"/>
              <a:t>предпенсионеров</a:t>
            </a:r>
            <a:r>
              <a:rPr lang="ru-RU" sz="1600" dirty="0"/>
              <a:t> в 2020 году суд признает необоснованным, если будут предъявлены доказательства, что оно носило </a:t>
            </a:r>
            <a:r>
              <a:rPr lang="ru-RU" sz="1600" b="1" dirty="0"/>
              <a:t>дискриминационный характер </a:t>
            </a:r>
            <a:r>
              <a:rPr lang="ru-RU" sz="1600" dirty="0"/>
              <a:t>(п.</a:t>
            </a:r>
            <a:r>
              <a:rPr lang="ru-RU" sz="1600" u="sng" dirty="0">
                <a:hlinkClick r:id="rId5"/>
              </a:rPr>
              <a:t>16 </a:t>
            </a:r>
            <a:r>
              <a:rPr lang="ru-RU" sz="1600" dirty="0"/>
              <a:t>Постановления Пленума Верховного Суда РФ № 46 от 25.12.2018).</a:t>
            </a:r>
          </a:p>
        </p:txBody>
      </p:sp>
    </p:spTree>
    <p:extLst>
      <p:ext uri="{BB962C8B-B14F-4D97-AF65-F5344CB8AC3E}">
        <p14:creationId xmlns:p14="http://schemas.microsoft.com/office/powerpoint/2010/main" val="21920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0DF78-1BB0-A44E-B499-B9505BA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увольнения при сокращении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A311B-4448-F74E-B433-2FA01995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Издается приказ о сокращении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sz="1600" dirty="0"/>
              <a:t>Кадровая служба проверяет, у кого из сотрудников, работающих на сокращаемых должностях, более высокая квалификация. Если такие есть, их преимущественно оставляют. Возраст работника при этом не должен приниматься во внимание.</a:t>
            </a:r>
          </a:p>
          <a:p>
            <a:pPr marL="342900" indent="-342900">
              <a:buAutoNum type="arabicParenR"/>
            </a:pPr>
            <a:r>
              <a:rPr lang="ru-RU" sz="1600" dirty="0"/>
              <a:t>При необходимости сократить кого-то из сотрудников с равной квалификацией (производительностью труда) изучается, кто из них попадает </a:t>
            </a:r>
            <a:r>
              <a:rPr lang="ru-RU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 «льготные» категории</a:t>
            </a:r>
            <a:r>
              <a:rPr lang="ru-RU" sz="1600" dirty="0"/>
              <a:t>, имеющие первоочередное право на оставление в штате согласно </a:t>
            </a:r>
            <a:r>
              <a:rPr lang="ru-RU" sz="1600" dirty="0">
                <a:solidFill>
                  <a:schemeClr val="tx1"/>
                </a:solidFill>
              </a:rPr>
              <a:t>ст.</a:t>
            </a:r>
            <a:r>
              <a:rPr lang="ru-RU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179 </a:t>
            </a:r>
            <a:r>
              <a:rPr lang="ru-RU" sz="1600" dirty="0">
                <a:solidFill>
                  <a:schemeClr val="tx1"/>
                </a:solidFill>
              </a:rPr>
              <a:t>Трудового </a:t>
            </a:r>
            <a:r>
              <a:rPr lang="ru-RU" sz="1600" dirty="0"/>
              <a:t>кодекса (таким правом обладают инвалиды боевых действий, одинокие родители несовершеннолетних детей, лица, без отрыва от производства повышающие свою квалификацию, и т.д.)</a:t>
            </a:r>
          </a:p>
          <a:p>
            <a:pPr marL="342900" indent="-342900">
              <a:buAutoNum type="arabicParenR"/>
            </a:pPr>
            <a:r>
              <a:rPr lang="ru-RU" sz="1600" dirty="0"/>
              <a:t>Если в результате произведенного отбора «возрастной» работник попал под сокращение штата, </a:t>
            </a:r>
            <a:r>
              <a:rPr lang="ru-RU" sz="1600" dirty="0" err="1"/>
              <a:t>предпенсионера</a:t>
            </a:r>
            <a:r>
              <a:rPr lang="ru-RU" sz="1600" dirty="0"/>
              <a:t> (как и других работников) </a:t>
            </a:r>
            <a:r>
              <a:rPr lang="ru-RU" sz="1600" u="sng" dirty="0">
                <a:hlinkClick r:id="rId5"/>
              </a:rPr>
              <a:t>информируют об этом письменно</a:t>
            </a:r>
            <a:r>
              <a:rPr lang="ru-RU" sz="1600" dirty="0"/>
              <a:t>, под подпись - не позже, чем за 2 месяца до предстоящего увольнения. Также его знакомят с соответствующим приказом о сокращении, на котором он должен расписаться.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986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0DF78-1BB0-A44E-B499-B9505BA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увольнения при сокращении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A311B-4448-F74E-B433-2FA01995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ru-RU" sz="1600" dirty="0"/>
              <a:t>Если есть подходящие вакансии, в том числе, в другом городе, работодатель </a:t>
            </a:r>
            <a:r>
              <a:rPr lang="ru-RU" sz="1600" dirty="0" err="1"/>
              <a:t>предпенсионеру</a:t>
            </a:r>
            <a:r>
              <a:rPr lang="ru-RU" sz="1600" dirty="0"/>
              <a:t> предлагает их в течение </a:t>
            </a:r>
            <a:r>
              <a:rPr lang="ru-RU" sz="1600" u="sng" dirty="0"/>
              <a:t>всего срока предупреждения </a:t>
            </a:r>
            <a:r>
              <a:rPr lang="ru-RU" sz="1600" dirty="0"/>
              <a:t>о предстоящем сокращении.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ru-RU" sz="1600" dirty="0"/>
              <a:t>В последний день работы </a:t>
            </a:r>
            <a:r>
              <a:rPr lang="ru-RU" sz="1600" dirty="0" err="1"/>
              <a:t>предпенсионер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получает </a:t>
            </a:r>
            <a:r>
              <a:rPr lang="ru-RU" sz="16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выходное пособие</a:t>
            </a:r>
            <a:r>
              <a:rPr lang="ru-RU" sz="1600" b="1" dirty="0">
                <a:solidFill>
                  <a:schemeClr val="tx1"/>
                </a:solidFill>
              </a:rPr>
              <a:t> </a:t>
            </a:r>
            <a:r>
              <a:rPr lang="ru-RU" sz="1600" dirty="0">
                <a:solidFill>
                  <a:schemeClr val="tx1"/>
                </a:solidFill>
              </a:rPr>
              <a:t>в размере среднемесячного заработка, а также иные стандартные выплаты (зарплату, </a:t>
            </a:r>
            <a:r>
              <a:rPr lang="ru-RU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компенсацию за неиспользованный отпуск</a:t>
            </a:r>
            <a:r>
              <a:rPr lang="ru-RU" sz="1600" dirty="0">
                <a:solidFill>
                  <a:schemeClr val="tx1"/>
                </a:solidFill>
              </a:rPr>
              <a:t> и т.д.). На руки он получает трудовую книжку (или </a:t>
            </a:r>
            <a:r>
              <a:rPr lang="ru-RU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сведения о трудовой деятельности</a:t>
            </a:r>
            <a:r>
              <a:rPr lang="ru-RU" sz="1600" dirty="0">
                <a:solidFill>
                  <a:schemeClr val="tx1"/>
                </a:solidFill>
              </a:rPr>
              <a:t>, если от бумажной трудовой он отказался) с записью об увольнении по сокращению штата. Другие документы, связанные с его трудовой деятельностью, ему выдаются по запросу.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Как и другим работникам при сокращении, </a:t>
            </a:r>
            <a:r>
              <a:rPr lang="ru-RU" sz="1600" dirty="0" err="1">
                <a:solidFill>
                  <a:schemeClr val="tx1"/>
                </a:solidFill>
              </a:rPr>
              <a:t>предпенсионеру</a:t>
            </a:r>
            <a:r>
              <a:rPr lang="ru-RU" sz="1600" dirty="0">
                <a:solidFill>
                  <a:schemeClr val="tx1"/>
                </a:solidFill>
              </a:rPr>
              <a:t> будет выплачена еще одна средняя зарплата за второй месяц после увольнения, если он не найдет работу, а также за третий – если он обратиться в службу занятости в течение двух недель после сокращения и так и не будет ею трудоустроен (ст. </a:t>
            </a:r>
            <a:r>
              <a:rPr lang="ru-RU" sz="16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178</a:t>
            </a:r>
            <a:r>
              <a:rPr lang="ru-RU" sz="1600" dirty="0">
                <a:solidFill>
                  <a:schemeClr val="tx1"/>
                </a:solidFill>
              </a:rPr>
              <a:t> ТК РФ).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Увольнение </a:t>
            </a:r>
            <a:r>
              <a:rPr lang="ru-RU" sz="1600" dirty="0" err="1">
                <a:solidFill>
                  <a:schemeClr val="tx1"/>
                </a:solidFill>
              </a:rPr>
              <a:t>предпенсионера</a:t>
            </a:r>
            <a:r>
              <a:rPr lang="ru-RU" sz="1600" dirty="0">
                <a:solidFill>
                  <a:schemeClr val="tx1"/>
                </a:solidFill>
              </a:rPr>
              <a:t> по сокращению штата: на что еще вправе рассчитывать работник.</a:t>
            </a:r>
          </a:p>
        </p:txBody>
      </p:sp>
    </p:spTree>
    <p:extLst>
      <p:ext uri="{BB962C8B-B14F-4D97-AF65-F5344CB8AC3E}">
        <p14:creationId xmlns:p14="http://schemas.microsoft.com/office/powerpoint/2010/main" val="105985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0DF78-1BB0-A44E-B499-B9505BA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увольнения при сокращении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A311B-4448-F74E-B433-2FA01995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ru-RU" sz="1600" dirty="0">
                <a:solidFill>
                  <a:schemeClr val="tx1"/>
                </a:solidFill>
              </a:rPr>
              <a:t>Если </a:t>
            </a:r>
            <a:r>
              <a:rPr lang="ru-RU" sz="1600" dirty="0" err="1">
                <a:solidFill>
                  <a:schemeClr val="tx1"/>
                </a:solidFill>
              </a:rPr>
              <a:t>предпенсионера</a:t>
            </a:r>
            <a:r>
              <a:rPr lang="ru-RU" sz="1600" dirty="0">
                <a:solidFill>
                  <a:schemeClr val="tx1"/>
                </a:solidFill>
              </a:rPr>
              <a:t> уволили по сокращению и он не может трудоустроиться, он вправе (по предложению службы занятости) </a:t>
            </a:r>
            <a:r>
              <a:rPr lang="ru-RU" sz="1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досрочно выйти на пенсию по старости</a:t>
            </a:r>
            <a:r>
              <a:rPr lang="ru-RU" sz="1600" dirty="0">
                <a:solidFill>
                  <a:schemeClr val="tx1"/>
                </a:solidFill>
              </a:rPr>
              <a:t> – на два года раньше, чем остальные граждане. Для этого он должен иметь необходимый </a:t>
            </a:r>
            <a:r>
              <a:rPr lang="ru-RU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страховой стаж</a:t>
            </a:r>
            <a:r>
              <a:rPr lang="ru-RU" sz="1600" dirty="0">
                <a:solidFill>
                  <a:schemeClr val="tx1"/>
                </a:solidFill>
              </a:rPr>
              <a:t> (25 лет – мужчины, 20 – женщины) и </a:t>
            </a:r>
            <a:r>
              <a:rPr lang="ru-RU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официально зарегистрироваться на бирже труда</a:t>
            </a:r>
            <a:r>
              <a:rPr lang="ru-RU" sz="1600" dirty="0">
                <a:solidFill>
                  <a:schemeClr val="tx1"/>
                </a:solidFill>
              </a:rPr>
              <a:t> (ст. </a:t>
            </a:r>
            <a:r>
              <a:rPr lang="ru-RU" sz="16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32 </a:t>
            </a:r>
            <a:r>
              <a:rPr lang="ru-RU" sz="1600" dirty="0">
                <a:solidFill>
                  <a:schemeClr val="tx1"/>
                </a:solidFill>
              </a:rPr>
              <a:t>закона о занятости № 1032-1 от 19.04.1991).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Кроме того, </a:t>
            </a:r>
            <a:r>
              <a:rPr lang="ru-RU" sz="1600" dirty="0" err="1">
                <a:solidFill>
                  <a:schemeClr val="tx1"/>
                </a:solidFill>
              </a:rPr>
              <a:t>предпенсионер</a:t>
            </a:r>
            <a:r>
              <a:rPr lang="ru-RU" sz="1600" dirty="0">
                <a:solidFill>
                  <a:schemeClr val="tx1"/>
                </a:solidFill>
              </a:rPr>
              <a:t> имеет право получать </a:t>
            </a:r>
            <a:r>
              <a:rPr lang="ru-RU" sz="16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пособие по безработице</a:t>
            </a:r>
            <a:r>
              <a:rPr lang="ru-RU" sz="1600" dirty="0">
                <a:solidFill>
                  <a:schemeClr val="tx1"/>
                </a:solidFill>
              </a:rPr>
              <a:t>, максимальный размер которого в 2020 году 12130 рублей, в течение года плюс 2 недели за каждый год работы сверх установленного страхового стажа 25 лет для мужчин и 20 – для женщин (ст. </a:t>
            </a:r>
            <a:r>
              <a:rPr lang="ru-RU" sz="1600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34. 2</a:t>
            </a:r>
            <a:r>
              <a:rPr lang="ru-RU" sz="1600" dirty="0">
                <a:solidFill>
                  <a:schemeClr val="tx1"/>
                </a:solidFill>
              </a:rPr>
              <a:t> закона № 1032-1, Постановление Правительства РФ от 27.03.2020 № </a:t>
            </a:r>
            <a:r>
              <a:rPr lang="ru-RU" sz="1600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346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1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DD706-E7C7-9746-8877-0A5A8AF4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013" y="553689"/>
            <a:ext cx="12686487" cy="2140084"/>
          </a:xfrm>
          <a:noFill/>
        </p:spPr>
        <p:txBody>
          <a:bodyPr/>
          <a:lstStyle/>
          <a:p>
            <a:r>
              <a:rPr lang="en-US" dirty="0"/>
              <a:t>    </a:t>
            </a:r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Картинки по запросу предпенсионеры увольнение фото">
            <a:extLst>
              <a:ext uri="{FF2B5EF4-FFF2-40B4-BE49-F238E27FC236}">
                <a16:creationId xmlns:a16="http://schemas.microsoft.com/office/drawing/2014/main" id="{329F54ED-D784-1A41-A9D3-AE971168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76" y="2815141"/>
            <a:ext cx="4794446" cy="26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5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1094</TotalTime>
  <Words>671</Words>
  <Application>Microsoft Macintosh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Гарантии при увольнении</vt:lpstr>
      <vt:lpstr>Сокращение численности или штата</vt:lpstr>
      <vt:lpstr>Процедура увольнения при сокращении</vt:lpstr>
      <vt:lpstr>Процедура увольнения при сокращении</vt:lpstr>
      <vt:lpstr>Процедура увольнения при сокращении</vt:lpstr>
      <vt:lpstr>   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Беллинсгаузен и Лазарев</dc:title>
  <dc:creator>Microsoft Office User</dc:creator>
  <cp:lastModifiedBy>Microsoft Office User</cp:lastModifiedBy>
  <cp:revision>17</cp:revision>
  <dcterms:created xsi:type="dcterms:W3CDTF">2020-09-13T12:32:32Z</dcterms:created>
  <dcterms:modified xsi:type="dcterms:W3CDTF">2020-09-15T13:10:11Z</dcterms:modified>
</cp:coreProperties>
</file>